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9" r:id="rId9"/>
    <p:sldId id="270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090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41F313-917A-453C-A85C-E3C5C6A44D66}" type="datetime1">
              <a:rPr lang="fr-FR" smtClean="0"/>
              <a:t>30/04/2021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C8262-EFA8-4812-9750-59E1633C8AF1}" type="datetime1">
              <a:rPr lang="fr-FR" smtClean="0"/>
              <a:pPr/>
              <a:t>30/04/2021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05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51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09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14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07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81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66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42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7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vec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rtlCol="0" anchor="ctr"/>
          <a:lstStyle>
            <a:lvl1pPr marL="0" indent="0" algn="l"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la photo </a:t>
            </a:r>
            <a:br>
              <a:rPr lang="fr-FR" noProof="0" dirty="0"/>
            </a:br>
            <a:r>
              <a:rPr lang="fr-FR" noProof="0" dirty="0"/>
              <a:t>puis sélectionnez Mettre à l’arrière-plan </a:t>
            </a:r>
          </a:p>
          <a:p>
            <a:pPr rtl="0"/>
            <a:r>
              <a:rPr lang="fr-FR" noProof="0" dirty="0"/>
              <a:t>pour obtenir un effet de superposition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s nombres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03A8A6E9-DFE7-C84C-8C6D-E32D8A663A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s nombres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En-tête de section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1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la section</a:t>
            </a:r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fr-FR" noProof="0" dirty="0"/>
              <a:t>En-tête de section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la section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fr-FR" noProof="0" dirty="0"/>
              <a:t>En-tête de section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3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la section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40258D63-D809-EE49-BCDD-8D6306004AE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e de march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5503617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Titre quadrant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Titre quadrant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Titre quadrant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Titre quadrant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A059022-81BB-3141-9DC1-6E855A13A2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encad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dirty="0"/>
              <a:t>Titre de section 1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4" name="Forme libre : Forme 13" title="Flèche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3570526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dirty="0"/>
              <a:t>Titre de section 2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438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5" name="Forme libre : Forme 14" title="Flèche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182327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dirty="0"/>
              <a:t>Titre de la section 3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56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B1CB22CF-1587-E74F-B211-A50F838025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Sous-titre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Année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Année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0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 dirty="0"/>
              <a:t>Titre de l’élément</a:t>
            </a:r>
          </a:p>
        </p:txBody>
      </p:sp>
      <p:sp>
        <p:nvSpPr>
          <p:cNvPr id="41" name="Espace réservé du texte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09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Mois, Année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8" name="Espace réservé du numéro de diapositive 6">
            <a:extLst>
              <a:ext uri="{FF2B5EF4-FFF2-40B4-BE49-F238E27FC236}">
                <a16:creationId xmlns:a16="http://schemas.microsoft.com/office/drawing/2014/main" id="{C4B93A79-C848-FB4C-BF10-00BE7B66F061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es de l’équipe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38" name="Espace réservé d’image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 dirty="0"/>
              <a:t>Nom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Courte biographie</a:t>
            </a:r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 rtl="0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44" name="Espace réservé d’image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 dirty="0"/>
              <a:t>Nom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Courte biographie</a:t>
            </a:r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48" name="Espace réservé d’image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 dirty="0"/>
              <a:t>Nom</a:t>
            </a:r>
          </a:p>
        </p:txBody>
      </p:sp>
      <p:sp>
        <p:nvSpPr>
          <p:cNvPr id="50" name="Espace réservé du texte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Courte biographie</a:t>
            </a:r>
          </a:p>
        </p:txBody>
      </p:sp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AE8F62FC-AFDE-3E45-856E-4C504FC42FEC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es de l’équipe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28" name="Espace réservé d’image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0" cy="1217130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 dirty="0"/>
              <a:t>Nom complet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29" name="Espace réservé d’image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0" cy="1217130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 dirty="0"/>
              <a:t>Nom complet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30" name="Espace réservé d’image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0" cy="1217130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0" name="Espace réservé du texte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 dirty="0"/>
              <a:t>Nom complet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54" name="Espace réservé d’image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0" cy="1217130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 dirty="0"/>
              <a:t>Nom complet</a:t>
            </a:r>
          </a:p>
        </p:txBody>
      </p:sp>
      <p:sp>
        <p:nvSpPr>
          <p:cNvPr id="53" name="Espace réservé du texte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55" name="Espace réservé d’image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0" cy="1217130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 dirty="0"/>
              <a:t>Nom complet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56" name="Espace réservé d’image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0" cy="1217130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 dirty="0"/>
              <a:t>Nom complet</a:t>
            </a:r>
          </a:p>
        </p:txBody>
      </p:sp>
      <p:sp>
        <p:nvSpPr>
          <p:cNvPr id="60" name="Espace réservé du texte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3" name="Espace réservé du pied de page 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4" name="Espace réservé du numéro de diapositive 6">
            <a:extLst>
              <a:ext uri="{FF2B5EF4-FFF2-40B4-BE49-F238E27FC236}">
                <a16:creationId xmlns:a16="http://schemas.microsoft.com/office/drawing/2014/main" id="{694CD2E2-CA8B-354D-8563-5AC361B78B27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5A0092-7256-3C4E-857B-D93B1A8D2C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97204"/>
            <a:ext cx="4865864" cy="4979759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9372" y="1197204"/>
            <a:ext cx="4865864" cy="4979759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24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3617" y="1152000"/>
            <a:ext cx="3240000" cy="5038725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5235" y="1152000"/>
            <a:ext cx="3240000" cy="5038725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DB8ADDC7-03DF-504A-BCB2-CD59459CCF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 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 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rtlCol="0" anchor="ctr"/>
          <a:lstStyle>
            <a:lvl1pPr marL="0" indent="0" algn="l"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la photo </a:t>
            </a:r>
            <a:br>
              <a:rPr lang="fr-FR" noProof="0" dirty="0"/>
            </a:br>
            <a:r>
              <a:rPr lang="fr-FR" noProof="0" dirty="0"/>
              <a:t>puis sélectionnez Mettre à l’arrière-plan </a:t>
            </a:r>
          </a:p>
          <a:p>
            <a:pPr rtl="0"/>
            <a:r>
              <a:rPr lang="fr-FR" noProof="0" dirty="0"/>
              <a:t>pour obtenir un effet de superposition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51970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908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0809" y="1152525"/>
            <a:ext cx="1908000" cy="5038725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9618" y="1152525"/>
            <a:ext cx="1908000" cy="5038725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427" y="1148060"/>
            <a:ext cx="1908000" cy="5038725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7235" y="1152525"/>
            <a:ext cx="1908000" cy="5038725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08BEF633-490C-6441-95CA-B2301D2D96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4860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4860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EFE5FCFC-5862-8346-B282-9ACAE5AA2B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5235" y="1581663"/>
            <a:ext cx="4786225" cy="4608000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235" y="1151999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082602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1780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’image 2">
            <a:extLst>
              <a:ext uri="{FF2B5EF4-FFF2-40B4-BE49-F238E27FC236}">
                <a16:creationId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63748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03924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28DDE606-CFBE-5C4D-91D3-266C9C6E73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rtlCol="0" anchor="ctr"/>
          <a:lstStyle>
            <a:lvl1pPr marL="0" indent="0" algn="l"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la photo </a:t>
            </a:r>
            <a:br>
              <a:rPr lang="fr-FR" noProof="0" dirty="0"/>
            </a:br>
            <a:r>
              <a:rPr lang="fr-FR" noProof="0" dirty="0"/>
              <a:t>puis sélectionnez Mettre à l’arrière-plan </a:t>
            </a:r>
          </a:p>
          <a:p>
            <a:pPr rtl="0"/>
            <a:r>
              <a:rPr lang="fr-FR" noProof="0" dirty="0"/>
              <a:t>pour obtenir un effet de superposition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5277678" cy="6858000"/>
            <a:chOff x="0" y="0"/>
            <a:chExt cx="10954058" cy="6858000"/>
          </a:xfrm>
        </p:grpSpPr>
        <p:sp>
          <p:nvSpPr>
            <p:cNvPr id="13" name="Rectangle 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5" name="Rectangle 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2894682"/>
            <a:ext cx="5085650" cy="1870007"/>
          </a:xfrm>
        </p:spPr>
        <p:txBody>
          <a:bodyPr rtlCol="0"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Merci de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3044" y="5025053"/>
            <a:ext cx="4681330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Nom complet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3044" y="5431223"/>
            <a:ext cx="4681330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Téléphone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3044" y="5817586"/>
            <a:ext cx="4681330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dirty="0"/>
              <a:t>E-mail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3044" y="6203950"/>
            <a:ext cx="4683095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dirty="0"/>
              <a:t>Site web</a:t>
            </a:r>
          </a:p>
        </p:txBody>
      </p:sp>
    </p:spTree>
    <p:extLst>
      <p:ext uri="{BB962C8B-B14F-4D97-AF65-F5344CB8AC3E}">
        <p14:creationId xmlns:p14="http://schemas.microsoft.com/office/powerpoint/2010/main" val="2930386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8D655-4406-4239-85EC-50C2308745AA}"/>
              </a:ext>
            </a:extLst>
          </p:cNvPr>
          <p:cNvSpPr/>
          <p:nvPr userDrawn="1"/>
        </p:nvSpPr>
        <p:spPr>
          <a:xfrm>
            <a:off x="145004" y="135743"/>
            <a:ext cx="11909425" cy="6584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 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1" name="Rectangle 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57190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Titre de diapositive de séparation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40147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avec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rtlCol="0" anchor="ctr"/>
          <a:lstStyle>
            <a:lvl1pPr marL="0" indent="0" algn="l"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la photo </a:t>
            </a:r>
            <a:br>
              <a:rPr lang="fr-FR" noProof="0" dirty="0"/>
            </a:br>
            <a:r>
              <a:rPr lang="fr-FR" noProof="0" dirty="0"/>
              <a:t>puis sélectionnez Mettre à l’arrière-plan </a:t>
            </a:r>
          </a:p>
          <a:p>
            <a:pPr rtl="0"/>
            <a:r>
              <a:rPr lang="fr-FR" noProof="0" dirty="0"/>
              <a:t>pour obtenir un effet de superposition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Titre de diapositive de séparation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286063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ie Grande introduc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’image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7678" y="136525"/>
            <a:ext cx="5676382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rtlCol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la photo </a:t>
            </a:r>
            <a:br>
              <a:rPr lang="fr-FR" noProof="0" dirty="0"/>
            </a:br>
            <a:r>
              <a:rPr lang="fr-FR" noProof="0" dirty="0"/>
              <a:t>puis sélectionnez Mettre à l’arrière-plan pour obtenir un effet de superposition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5277678" y="0"/>
            <a:ext cx="5676381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3" name="Rectangle 12">
              <a:extLst>
                <a:ext uri="{FF2B5EF4-FFF2-40B4-BE49-F238E27FC236}">
                  <a16:creationId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Titre de diapositive de séparation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d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7" name="Espace réservé d’image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8" name="Espace réservé d’image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24" name="Rectangle 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9" name="Espace réservé d’image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0" name="Espace réservé d’image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 userDrawn="1"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1" name="Espace réservé d’image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2" name="Espace réservé du numéro de diapositive 6">
            <a:extLst>
              <a:ext uri="{FF2B5EF4-FFF2-40B4-BE49-F238E27FC236}">
                <a16:creationId xmlns:a16="http://schemas.microsoft.com/office/drawing/2014/main" id="{40C2B055-E680-DE47-949A-41B3A5A9204A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de puces x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E3B0AD5-3645-8443-891F-C0E1D9763D7A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4" name="Espace réservé d’image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9B724A-B58C-CD4D-8980-C0DFE08B79B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5" name="Espace réservé d’image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894D68-6E31-8646-BFD7-2C0D8C4CD961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6" name="Espace réservé d’image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10" name="Espace réservé d’image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rtlCol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la photo </a:t>
            </a:r>
            <a:br>
              <a:rPr lang="fr-FR" noProof="0" dirty="0"/>
            </a:br>
            <a:r>
              <a:rPr lang="fr-FR" noProof="0" dirty="0"/>
              <a:t>puis sélectionnez Mettre à l’arrière-plan pour obtenir un effet de superposition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886979D-82A3-4A80-B7D8-1411156740B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4C3AA-BB58-4285-A38D-608FB501AC1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7" name="Rectangle 26">
              <a:extLst>
                <a:ext uri="{FF2B5EF4-FFF2-40B4-BE49-F238E27FC236}">
                  <a16:creationId xmlns:a16="http://schemas.microsoft.com/office/drawing/2014/main" id="{BBB9E9C3-2013-4B62-89A6-8A4B0F2A884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4564187-7B7F-4203-BE0E-B2085E4F1869}"/>
              </a:ext>
            </a:extLst>
          </p:cNvPr>
          <p:cNvSpPr/>
          <p:nvPr userDrawn="1"/>
        </p:nvSpPr>
        <p:spPr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69" y="3674372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Titre de diapositive de séparation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69" y="4608000"/>
            <a:ext cx="3863221" cy="1800000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de puces x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F5735D3-1D9F-7543-95B4-59FA78EE1633}"/>
              </a:ext>
            </a:extLst>
          </p:cNvPr>
          <p:cNvSpPr/>
          <p:nvPr userDrawn="1"/>
        </p:nvSpPr>
        <p:spPr>
          <a:xfrm>
            <a:off x="1729232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3" name="Espace réservé d’image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D89EB4-58FE-9C45-AF3E-821DBB1186EC}"/>
              </a:ext>
            </a:extLst>
          </p:cNvPr>
          <p:cNvSpPr/>
          <p:nvPr userDrawn="1"/>
        </p:nvSpPr>
        <p:spPr>
          <a:xfrm>
            <a:off x="3860091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4" name="Espace réservé d’image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31004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2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70259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2E783B-B6C5-C74B-8CB2-1421AF723973}"/>
              </a:ext>
            </a:extLst>
          </p:cNvPr>
          <p:cNvSpPr/>
          <p:nvPr userDrawn="1"/>
        </p:nvSpPr>
        <p:spPr>
          <a:xfrm>
            <a:off x="1728254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7" name="Espace réservé d’image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3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4FB0C7-5FAE-064C-B022-6C6F1429F789}"/>
              </a:ext>
            </a:extLst>
          </p:cNvPr>
          <p:cNvSpPr/>
          <p:nvPr userDrawn="1"/>
        </p:nvSpPr>
        <p:spPr>
          <a:xfrm>
            <a:off x="3859113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8" name="Espace réservé d’image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4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10" name="Espace réservé d’image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rtlCol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la photo </a:t>
            </a:r>
            <a:br>
              <a:rPr lang="fr-FR" noProof="0" dirty="0"/>
            </a:br>
            <a:r>
              <a:rPr lang="fr-FR" noProof="0" dirty="0"/>
              <a:t>puis sélectionnez Mettre à l’arrière-plan pour obtenir un effet de superposition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8BDD832-2CD9-45D2-AC4D-DD00EFA5A22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1" name="Rectangle 20">
              <a:extLst>
                <a:ext uri="{FF2B5EF4-FFF2-40B4-BE49-F238E27FC236}">
                  <a16:creationId xmlns:a16="http://schemas.microsoft.com/office/drawing/2014/main" id="{AB47021E-0309-4638-9D02-AE2A45E2C5D1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8E8D6F-D64D-4B85-AA51-BDA9EF959E3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3674372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Titre de diapositive de séparation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70" y="4608000"/>
            <a:ext cx="3863221" cy="1800000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numériqu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Insérez ou glissez-déplacez votre conception d’écran ici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10" name="Espace réservé d’image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rtlCol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la photo </a:t>
            </a:r>
            <a:br>
              <a:rPr lang="fr-FR" noProof="0" dirty="0"/>
            </a:br>
            <a:r>
              <a:rPr lang="fr-FR" noProof="0" dirty="0"/>
              <a:t>puis sélectionnez Mettre à l’arrière-plan pour obtenir un effet de superposition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FA88889-2E09-4B26-90FB-497460180E61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Rectangle 12">
              <a:extLst>
                <a:ext uri="{FF2B5EF4-FFF2-40B4-BE49-F238E27FC236}">
                  <a16:creationId xmlns:a16="http://schemas.microsoft.com/office/drawing/2014/main" id="{EB70E5C8-5074-4D5F-9EBD-E5E49462D138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4" name="Rectangle 13">
              <a:extLst>
                <a:ext uri="{FF2B5EF4-FFF2-40B4-BE49-F238E27FC236}">
                  <a16:creationId xmlns:a16="http://schemas.microsoft.com/office/drawing/2014/main" id="{57144162-C52D-4D13-B080-38B1B0F6CBC6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1767593"/>
            <a:ext cx="3863221" cy="2595353"/>
          </a:xfrm>
        </p:spPr>
        <p:txBody>
          <a:bodyPr rtlCol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Texte mis en relief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C5C3D10-5CD7-421D-B7BB-581518EF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470" y="4608000"/>
            <a:ext cx="3863221" cy="18000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90D010-2852-DE49-BD36-340D6725D1D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400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5400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18" name="Rectangle 17">
            <a:extLst>
              <a:ext uri="{FF2B5EF4-FFF2-40B4-BE49-F238E27FC236}">
                <a16:creationId xmlns:a16="http://schemas.microsoft.com/office/drawing/2014/main" id="{C5D02C68-EB7D-E044-99A9-658364A3B2F0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1" name="Espace réservé d’image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625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9625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62E1D-1D13-2B48-9F3B-CE31039DD236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2" name="Espace réservé d’image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Ajouter</a:t>
            </a:r>
          </a:p>
          <a:p>
            <a:pPr marL="266700" lvl="0" indent="-266700" algn="ctr" rtl="0"/>
            <a:r>
              <a:rPr lang="fr-FR" noProof="0" dirty="0"/>
              <a:t>Image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27118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Puce 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7118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10C57817-9ECE-F147-BBDB-760FAF41C8E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BF466B-33BA-42AC-AFB2-51FC72C2FA45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A5CDF3-277F-457A-90F6-C20C9F0EF716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09F7B-15BA-44E2-85A9-A5A242FAF0E0}"/>
              </a:ext>
            </a:extLst>
          </p:cNvPr>
          <p:cNvSpPr/>
          <p:nvPr userDrawn="1"/>
        </p:nvSpPr>
        <p:spPr>
          <a:xfrm rot="5400000">
            <a:off x="8144030" y="2810031"/>
            <a:ext cx="6858000" cy="123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0143235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page </a:t>
            </a:r>
            <a:fld id="{19B51A1E-902D-48AF-9020-955120F399B6}" type="slidenum">
              <a:rPr lang="fr-FR" b="1" i="1" noProof="0" smtClean="0"/>
              <a:pPr rtl="0"/>
              <a:t>‹N°›</a:t>
            </a:fld>
            <a:endParaRPr lang="fr-FR" b="1" i="1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FF5B127E-AB96-49E0-8307-05174D7A6231}"/>
              </a:ext>
            </a:extLst>
          </p:cNvPr>
          <p:cNvSpPr txBox="1"/>
          <p:nvPr userDrawn="1"/>
        </p:nvSpPr>
        <p:spPr>
          <a:xfrm>
            <a:off x="11034141" y="5994000"/>
            <a:ext cx="1077777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ts val="1400"/>
              </a:lnSpc>
            </a:pPr>
            <a:r>
              <a:rPr lang="fr-FR" sz="2400" b="1" spc="-150" noProof="0" dirty="0" err="1">
                <a:solidFill>
                  <a:schemeClr val="accent1"/>
                </a:solidFill>
              </a:rPr>
              <a:t>Contoso</a:t>
            </a:r>
            <a:br>
              <a:rPr lang="fr-FR" sz="2400" b="1" spc="-150" baseline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000" b="0" spc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Pharmaceuticals</a:t>
            </a:r>
            <a:endParaRPr lang="fr-FR" sz="1000" b="0" spc="0" baseline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50" r:id="rId17"/>
    <p:sldLayoutId id="2147483652" r:id="rId18"/>
    <p:sldLayoutId id="2147483656" r:id="rId19"/>
    <p:sldLayoutId id="2147483657" r:id="rId20"/>
    <p:sldLayoutId id="2147483653" r:id="rId21"/>
    <p:sldLayoutId id="2147483677" r:id="rId22"/>
    <p:sldLayoutId id="2147483678" r:id="rId23"/>
    <p:sldLayoutId id="2147483654" r:id="rId24"/>
    <p:sldLayoutId id="2147483655" r:id="rId25"/>
    <p:sldLayoutId id="2147483660" r:id="rId26"/>
    <p:sldLayoutId id="2147483675" r:id="rId27"/>
    <p:sldLayoutId id="2147483676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revissima.fr/question-pratique/professions-liberales-quelles-sont-les-indemnites-journalieres.html#:~:text=Pour%20les%20r%C3%A9gimes%20des%20lib%C3%A9raux,de%201%20%C3%A0%203%20ans.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8.jpeg"/><Relationship Id="rId5" Type="http://schemas.openxmlformats.org/officeDocument/2006/relationships/image" Target="../media/image17.png"/><Relationship Id="rId10" Type="http://schemas.openxmlformats.org/officeDocument/2006/relationships/image" Target="../media/image27.sv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6" descr="Stéthoscope et bras illustrant le contrôle de la tension artérielle d’un patient par un médecin.  Sur l’image figurent un tensiomètre et un porte-bloc.">
            <a:extLst>
              <a:ext uri="{FF2B5EF4-FFF2-40B4-BE49-F238E27FC236}">
                <a16:creationId xmlns:a16="http://schemas.microsoft.com/office/drawing/2014/main" id="{4414D423-B276-4148-A337-5693724BB04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25" y="136525"/>
            <a:ext cx="11909425" cy="6584950"/>
          </a:xfrm>
        </p:spPr>
      </p:pic>
      <p:sp>
        <p:nvSpPr>
          <p:cNvPr id="26" name="Rectangle 25" title="Graphisme superposé">
            <a:extLst>
              <a:ext uri="{FF2B5EF4-FFF2-40B4-BE49-F238E27FC236}">
                <a16:creationId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 rtlCol="0"/>
          <a:lstStyle/>
          <a:p>
            <a:pPr rtl="0"/>
            <a:r>
              <a:rPr lang="fr-FR" dirty="0"/>
              <a:t>Nouvelles indemnités journalières : </a:t>
            </a:r>
            <a:r>
              <a:rPr lang="fr-FR" dirty="0">
                <a:solidFill>
                  <a:schemeClr val="accent2"/>
                </a:solidFill>
              </a:rPr>
              <a:t>90 premiers jours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/>
        <p:txBody>
          <a:bodyPr rtlCol="0"/>
          <a:lstStyle/>
          <a:p>
            <a:pPr rtl="0"/>
            <a:r>
              <a:rPr lang="fr-FR" dirty="0"/>
              <a:t>Applicable à partir du 1 juillet 2021</a:t>
            </a:r>
          </a:p>
        </p:txBody>
      </p:sp>
      <p:sp>
        <p:nvSpPr>
          <p:cNvPr id="15" name="Zone de texte 14">
            <a:extLst>
              <a:ext uri="{FF2B5EF4-FFF2-40B4-BE49-F238E27FC236}">
                <a16:creationId xmlns:a16="http://schemas.microsoft.com/office/drawing/2014/main" id="{1C9B0FB2-7357-4302-82D6-6D3353A7D25D}"/>
              </a:ext>
            </a:extLst>
          </p:cNvPr>
          <p:cNvSpPr txBox="1"/>
          <p:nvPr/>
        </p:nvSpPr>
        <p:spPr bwMode="black">
          <a:xfrm>
            <a:off x="9228403" y="344840"/>
            <a:ext cx="1577974" cy="513712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400"/>
              </a:lnSpc>
            </a:pPr>
            <a:r>
              <a:rPr lang="fr-FR" sz="3200" b="1" spc="-150" dirty="0" err="1">
                <a:solidFill>
                  <a:schemeClr val="bg1"/>
                </a:solidFill>
              </a:rPr>
              <a:t>Contoso</a:t>
            </a:r>
            <a:br>
              <a:rPr lang="fr-FR" sz="3200" b="1" spc="-150" baseline="0" dirty="0">
                <a:solidFill>
                  <a:schemeClr val="bg1"/>
                </a:solidFill>
              </a:rPr>
            </a:br>
            <a:r>
              <a:rPr lang="fr-FR" sz="1500" b="0" spc="0" dirty="0">
                <a:solidFill>
                  <a:schemeClr val="bg1"/>
                </a:solidFill>
              </a:rPr>
              <a:t>Pharmaceuticals</a:t>
            </a:r>
            <a:endParaRPr lang="fr-FR" sz="1500" b="0" spc="0" baseline="0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75C730D-C9CB-41A0-A37A-2CD700CA0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50" y="344840"/>
            <a:ext cx="1577974" cy="6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’image 11" descr="Image vue d’en haut d’un clavier d’ordinateur portable et d’un porte-bloc sur lequel figure un formulaire.  On aperçoit aussi des mains croisées.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678" y="136525"/>
            <a:ext cx="5676382" cy="6584950"/>
          </a:xfrm>
        </p:spPr>
      </p:pic>
      <p:sp>
        <p:nvSpPr>
          <p:cNvPr id="9" name="Rectangle 8" title="Graphisme superposé">
            <a:extLst>
              <a:ext uri="{FF2B5EF4-FFF2-40B4-BE49-F238E27FC236}">
                <a16:creationId xmlns:a16="http://schemas.microsoft.com/office/drawing/2014/main" id="{670550D9-B72F-46D0-B3A1-179DADF002AC}"/>
              </a:ext>
            </a:extLst>
          </p:cNvPr>
          <p:cNvSpPr/>
          <p:nvPr/>
        </p:nvSpPr>
        <p:spPr bwMode="invGray"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5B41C8-4B55-458F-878B-550AD24B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/>
              <a:t>page </a:t>
            </a:r>
            <a:fld id="{19B51A1E-902D-48AF-9020-955120F399B6}" type="slidenum">
              <a:rPr lang="fr-FR" smtClean="0"/>
              <a:pPr rtl="0"/>
              <a:t>2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7512" y="1797446"/>
            <a:ext cx="4444800" cy="2728844"/>
          </a:xfrm>
        </p:spPr>
        <p:txBody>
          <a:bodyPr rtlCol="0"/>
          <a:lstStyle/>
          <a:p>
            <a:pPr marL="0" indent="0" algn="l">
              <a:buNone/>
            </a:pPr>
            <a:r>
              <a:rPr lang="fr-FR" b="0" i="0" dirty="0">
                <a:solidFill>
                  <a:srgbClr val="000000"/>
                </a:solidFill>
                <a:effectLst/>
                <a:latin typeface="Lato"/>
              </a:rPr>
              <a:t>En cas d’</a:t>
            </a:r>
            <a:r>
              <a:rPr lang="fr-FR" b="1" i="0" dirty="0">
                <a:solidFill>
                  <a:srgbClr val="000000"/>
                </a:solidFill>
                <a:effectLst/>
                <a:latin typeface="Lato"/>
              </a:rPr>
              <a:t>arrêt de travail</a:t>
            </a:r>
            <a:r>
              <a:rPr lang="fr-FR" b="0" i="0" dirty="0">
                <a:solidFill>
                  <a:srgbClr val="000000"/>
                </a:solidFill>
                <a:effectLst/>
                <a:latin typeface="Lato"/>
              </a:rPr>
              <a:t>, seules </a:t>
            </a:r>
            <a:r>
              <a:rPr lang="fr-FR" b="0" i="0" dirty="0">
                <a:solidFill>
                  <a:schemeClr val="accent2"/>
                </a:solidFill>
                <a:effectLst/>
                <a:latin typeface="Lato"/>
              </a:rPr>
              <a:t>4</a:t>
            </a:r>
            <a:r>
              <a:rPr lang="fr-FR" b="0" i="0" dirty="0">
                <a:solidFill>
                  <a:srgbClr val="000000"/>
                </a:solidFill>
                <a:effectLst/>
                <a:latin typeface="Lato"/>
              </a:rPr>
              <a:t> de ces caisses prévoient le </a:t>
            </a:r>
            <a:r>
              <a:rPr lang="fr-FR" b="1" i="0" dirty="0">
                <a:solidFill>
                  <a:srgbClr val="000000"/>
                </a:solidFill>
                <a:effectLst/>
                <a:latin typeface="Lato"/>
              </a:rPr>
              <a:t>versement d’IJ</a:t>
            </a:r>
            <a:r>
              <a:rPr lang="fr-FR" b="0" i="0" dirty="0">
                <a:solidFill>
                  <a:srgbClr val="000000"/>
                </a:solidFill>
                <a:effectLst/>
                <a:latin typeface="Lato"/>
              </a:rPr>
              <a:t>, après un délai de carence de 90 jours 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  <a:latin typeface="Lato"/>
              </a:rPr>
              <a:t>La CAVEC pour les experts-comptables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  <a:latin typeface="Lato"/>
              </a:rPr>
              <a:t>La CARMF pour les médecins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  <a:latin typeface="Lato"/>
              </a:rPr>
              <a:t>La CARCDSF pour les dentistes et les sages-femmes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  <a:latin typeface="Lato"/>
              </a:rPr>
              <a:t>La CARPIMKO pour les auxiliaires médicaux.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 rtlCol="0"/>
          <a:lstStyle/>
          <a:p>
            <a:pPr rtl="0"/>
            <a:r>
              <a:rPr lang="fr-FR" dirty="0"/>
              <a:t>IJ - après 90 jours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/>
        <p:txBody>
          <a:bodyPr rtlCol="0"/>
          <a:lstStyle/>
          <a:p>
            <a:pPr algn="l" rtl="0"/>
            <a:r>
              <a:rPr lang="fr-FR" dirty="0"/>
              <a:t>D’office pour les artisans commerçants, la plupart des professions libérales n’en bénéficient pas.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8F2768-2053-41E5-904F-C29CDD08EF5F}"/>
              </a:ext>
            </a:extLst>
          </p:cNvPr>
          <p:cNvSpPr txBox="1"/>
          <p:nvPr/>
        </p:nvSpPr>
        <p:spPr>
          <a:xfrm>
            <a:off x="537512" y="5101389"/>
            <a:ext cx="274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Détail des IJ :   </a:t>
            </a:r>
            <a:r>
              <a:rPr lang="fr-FR" dirty="0">
                <a:hlinkClick r:id="rId4"/>
              </a:rPr>
              <a:t>ici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5E46FD-B0FD-42FB-84FA-A94A29EFFEAF}"/>
              </a:ext>
            </a:extLst>
          </p:cNvPr>
          <p:cNvSpPr txBox="1"/>
          <p:nvPr/>
        </p:nvSpPr>
        <p:spPr>
          <a:xfrm>
            <a:off x="11091633" y="5759116"/>
            <a:ext cx="962795" cy="961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Problème : en défaut de santé que se passe-</a:t>
            </a:r>
            <a:r>
              <a:rPr lang="fr-FR" dirty="0" err="1"/>
              <a:t>t’il</a:t>
            </a:r>
            <a:r>
              <a:rPr lang="fr-FR" dirty="0"/>
              <a:t> ?</a:t>
            </a:r>
          </a:p>
        </p:txBody>
      </p:sp>
      <p:pic>
        <p:nvPicPr>
          <p:cNvPr id="41" name="Espace réservé d’image 40" descr="Icône de tendance à la baisse">
            <a:extLst>
              <a:ext uri="{FF2B5EF4-FFF2-40B4-BE49-F238E27FC236}">
                <a16:creationId xmlns:a16="http://schemas.microsoft.com/office/drawing/2014/main" id="{B811075A-E743-458A-83DD-C9C3924D79D2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6638D4-E453-4BC4-A3A0-F3C51852B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fr-FR" sz="1600" dirty="0"/>
              <a:t>90 premiers jours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C44B71-63BE-418A-A82A-644020262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" y="4471987"/>
            <a:ext cx="1620000" cy="159995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/>
          <a:lstStyle/>
          <a:p>
            <a:pPr rtl="0"/>
            <a:r>
              <a:rPr lang="fr-FR" dirty="0"/>
              <a:t>Les revenus sont absents pour tous les libéraux sauf à prendre des contrats « </a:t>
            </a:r>
            <a:r>
              <a:rPr lang="fr-FR" dirty="0" err="1"/>
              <a:t>madelins</a:t>
            </a:r>
            <a:r>
              <a:rPr lang="fr-FR" dirty="0"/>
              <a:t> »</a:t>
            </a:r>
          </a:p>
          <a:p>
            <a:pPr rtl="0"/>
            <a:r>
              <a:rPr lang="fr-FR" dirty="0"/>
              <a:t>Mais attention au choix du contrat</a:t>
            </a:r>
          </a:p>
          <a:p>
            <a:pPr rtl="0"/>
            <a:endParaRPr lang="fr-FR" dirty="0"/>
          </a:p>
        </p:txBody>
      </p:sp>
      <p:pic>
        <p:nvPicPr>
          <p:cNvPr id="43" name="Espace réservé d’image 42" descr="Icône de pièces de monnaie">
            <a:extLst>
              <a:ext uri="{FF2B5EF4-FFF2-40B4-BE49-F238E27FC236}">
                <a16:creationId xmlns:a16="http://schemas.microsoft.com/office/drawing/2014/main" id="{869A15CA-3DF8-417D-B9D8-F994D15851B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/>
          <a:p>
            <a:pPr rtl="0"/>
            <a:r>
              <a:rPr lang="fr-FR" dirty="0"/>
              <a:t>Finances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64044E-682B-419B-AB70-118D0597C6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62659" y="4471987"/>
            <a:ext cx="1620000" cy="159995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fr-FR" dirty="0"/>
              <a:t>Il faut puiser dans vos réserves, d’où notre préconisation d’avoir si possible 3 mois de chiffres d’affaires en trésorerie.</a:t>
            </a:r>
          </a:p>
          <a:p>
            <a:pPr rtl="0"/>
            <a:endParaRPr lang="fr-FR" dirty="0"/>
          </a:p>
        </p:txBody>
      </p:sp>
      <p:pic>
        <p:nvPicPr>
          <p:cNvPr id="45" name="Espace réservé d’image 44" descr="Icône de poignée de main">
            <a:extLst>
              <a:ext uri="{FF2B5EF4-FFF2-40B4-BE49-F238E27FC236}">
                <a16:creationId xmlns:a16="http://schemas.microsoft.com/office/drawing/2014/main" id="{D18F8380-4F68-4979-BEC0-C897519AD43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2739695-B49F-491F-9573-F501246A7F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fr-FR" dirty="0"/>
              <a:t>Confiance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9357458-973E-473B-B43E-428D949A39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93518" y="4471987"/>
            <a:ext cx="1620000" cy="2105276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/>
          <a:lstStyle/>
          <a:p>
            <a:pPr rtl="0"/>
            <a:r>
              <a:rPr lang="fr-FR" dirty="0"/>
              <a:t>En votre assureur pour le contrat IJ. </a:t>
            </a:r>
          </a:p>
          <a:p>
            <a:pPr rtl="0"/>
            <a:r>
              <a:rPr lang="fr-FR" dirty="0"/>
              <a:t>Toutefois, certains courtiers oublient les règles élémentaires.</a:t>
            </a:r>
          </a:p>
          <a:p>
            <a:pPr rtl="0"/>
            <a:r>
              <a:rPr lang="fr-FR" dirty="0"/>
              <a:t>Contrat forfaitaire</a:t>
            </a:r>
          </a:p>
          <a:p>
            <a:pPr rtl="0"/>
            <a:r>
              <a:rPr lang="fr-FR" dirty="0"/>
              <a:t>Ou </a:t>
            </a:r>
          </a:p>
          <a:p>
            <a:pPr rtl="0"/>
            <a:r>
              <a:rPr lang="fr-FR" dirty="0"/>
              <a:t>Indemnitaire ?</a:t>
            </a:r>
          </a:p>
          <a:p>
            <a:pPr rtl="0"/>
            <a:endParaRPr lang="fr-FR" dirty="0"/>
          </a:p>
        </p:txBody>
      </p:sp>
      <p:pic>
        <p:nvPicPr>
          <p:cNvPr id="47" name="Espace réservé d’image 46" descr="Icône d’étiquette">
            <a:extLst>
              <a:ext uri="{FF2B5EF4-FFF2-40B4-BE49-F238E27FC236}">
                <a16:creationId xmlns:a16="http://schemas.microsoft.com/office/drawing/2014/main" id="{3B1C03DA-0209-4A1A-96AE-B3FF2B5F7533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C4406D0-E93A-4D4A-882C-3D10062297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/>
          <a:p>
            <a:pPr rtl="0"/>
            <a:r>
              <a:rPr lang="fr-FR" dirty="0"/>
              <a:t>Coût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20792B4-5A57-43A7-8C75-3B4261EE86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24377" y="4471987"/>
            <a:ext cx="1620000" cy="183256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fr-FR" dirty="0"/>
              <a:t>Un coût n’est réel que s’il est supérieur au gain.</a:t>
            </a:r>
          </a:p>
          <a:p>
            <a:pPr rtl="0"/>
            <a:r>
              <a:rPr lang="fr-FR" dirty="0"/>
              <a:t>En la matière c’est uniquement en cas d’arrêt qu’on vérifier l’équation,</a:t>
            </a:r>
          </a:p>
          <a:p>
            <a:pPr rtl="0"/>
            <a:endParaRPr lang="fr-FR" dirty="0"/>
          </a:p>
        </p:txBody>
      </p:sp>
      <p:pic>
        <p:nvPicPr>
          <p:cNvPr id="49" name="Espace réservé d’image 48" descr="Icône de graphique à barres">
            <a:extLst>
              <a:ext uri="{FF2B5EF4-FFF2-40B4-BE49-F238E27FC236}">
                <a16:creationId xmlns:a16="http://schemas.microsoft.com/office/drawing/2014/main" id="{B216FC82-4CDA-4982-85CF-C693A432A28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48350F0-9CCA-4F7C-98E8-BC7969FD39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fr-FR" dirty="0"/>
              <a:t>Notre conseil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4FD8E4F9-1B84-4707-95BE-9EC53D7ACB9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55235" y="4471986"/>
            <a:ext cx="1620000" cy="210527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/>
          <a:lstStyle/>
          <a:p>
            <a:pPr rtl="0"/>
            <a:r>
              <a:rPr lang="fr-FR" dirty="0"/>
              <a:t>DEFI CONSEILS vous accompagne dans les </a:t>
            </a:r>
            <a:r>
              <a:rPr lang="fr-FR" u="sng" dirty="0"/>
              <a:t>règles d’or </a:t>
            </a:r>
            <a:r>
              <a:rPr lang="fr-FR" dirty="0"/>
              <a:t>à maitriser sur les contrats d’IJ.</a:t>
            </a:r>
          </a:p>
          <a:p>
            <a:pPr rtl="0"/>
            <a:r>
              <a:rPr lang="fr-FR" dirty="0"/>
              <a:t>- Taux d’invalidité</a:t>
            </a:r>
          </a:p>
          <a:p>
            <a:pPr rtl="0"/>
            <a:r>
              <a:rPr lang="fr-FR" dirty="0"/>
              <a:t>-barème fonctionnel</a:t>
            </a:r>
          </a:p>
          <a:p>
            <a:pPr marL="285750" indent="-285750" rtl="0">
              <a:buFontTx/>
              <a:buChar char="-"/>
            </a:pPr>
            <a:r>
              <a:rPr lang="fr-FR" dirty="0"/>
              <a:t>montants</a:t>
            </a:r>
          </a:p>
          <a:p>
            <a:pPr rtl="0"/>
            <a:endParaRPr lang="fr-FR" dirty="0"/>
          </a:p>
          <a:p>
            <a:pPr marL="285750" indent="-285750" rtl="0">
              <a:buFontTx/>
              <a:buChar char="-"/>
            </a:pPr>
            <a:endParaRPr lang="fr-FR" dirty="0"/>
          </a:p>
          <a:p>
            <a:pPr marL="285750" indent="-285750" rtl="0">
              <a:buFontTx/>
              <a:buChar char="-"/>
            </a:pP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79E495-0BD4-426B-909E-18FDE27BDE6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 rtlCol="0"/>
          <a:lstStyle/>
          <a:p>
            <a:pPr rtl="0"/>
            <a:r>
              <a:rPr lang="fr-FR" dirty="0"/>
              <a:t>page </a:t>
            </a:r>
            <a:fld id="{19B51A1E-902D-48AF-9020-955120F399B6}" type="slidenum">
              <a:rPr lang="fr-FR" smtClean="0"/>
              <a:pPr rtl="0"/>
              <a:t>3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627CCCA-6C17-4787-8ABC-FCF7CEAB4D04}"/>
              </a:ext>
            </a:extLst>
          </p:cNvPr>
          <p:cNvSpPr txBox="1"/>
          <p:nvPr/>
        </p:nvSpPr>
        <p:spPr>
          <a:xfrm>
            <a:off x="11091633" y="5759116"/>
            <a:ext cx="962795" cy="961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ce réservé d’image 26" descr="Icône représentant un enseignant qui montre un tableau">
            <a:extLst>
              <a:ext uri="{FF2B5EF4-FFF2-40B4-BE49-F238E27FC236}">
                <a16:creationId xmlns:a16="http://schemas.microsoft.com/office/drawing/2014/main" id="{EF145220-68FE-4BC3-8DF6-074CABEAC097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D5F34C1-576F-4BF7-8C9C-D507F213A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3971431"/>
            <a:ext cx="1620000" cy="591996"/>
          </a:xfrm>
        </p:spPr>
        <p:txBody>
          <a:bodyPr rtlCol="0"/>
          <a:lstStyle/>
          <a:p>
            <a:pPr rtl="0"/>
            <a:r>
              <a:rPr lang="fr-FR" dirty="0"/>
              <a:t>Via l’URSSAF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E93992-F65E-48D7-971D-FA51E969BE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" y="4563427"/>
            <a:ext cx="1620000" cy="1701014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/>
          <a:lstStyle/>
          <a:p>
            <a:pPr rtl="0"/>
            <a:r>
              <a:rPr lang="fr-FR" dirty="0"/>
              <a:t>La nouvelle cotisation sera prélevé par les URSSAF.</a:t>
            </a:r>
          </a:p>
          <a:p>
            <a:pPr rtl="0"/>
            <a:r>
              <a:rPr lang="fr-FR" dirty="0"/>
              <a:t>Les IJ seront versées par la CPAM</a:t>
            </a:r>
          </a:p>
        </p:txBody>
      </p:sp>
      <p:pic>
        <p:nvPicPr>
          <p:cNvPr id="29" name="Espace réservé d’image 28" descr="Icône de conférencier devant un pupitre">
            <a:extLst>
              <a:ext uri="{FF2B5EF4-FFF2-40B4-BE49-F238E27FC236}">
                <a16:creationId xmlns:a16="http://schemas.microsoft.com/office/drawing/2014/main" id="{344FCB42-636B-4918-8866-D50ACA206D8C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CB0B4A0-79F2-4CB5-BBB6-FEEBD84652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/>
          <a:p>
            <a:pPr rtl="0"/>
            <a:r>
              <a:rPr lang="fr-FR" dirty="0"/>
              <a:t>A minima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6810F29-B4A6-4A97-903D-F931D52ACA7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62659" y="4563426"/>
            <a:ext cx="1620000" cy="170101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/>
          <a:lstStyle/>
          <a:p>
            <a:pPr rtl="0"/>
            <a:r>
              <a:rPr lang="fr-FR" dirty="0"/>
              <a:t>Une cotisation sur 40% du PASS</a:t>
            </a:r>
          </a:p>
          <a:p>
            <a:pPr rtl="0"/>
            <a:r>
              <a:rPr lang="fr-FR" dirty="0"/>
              <a:t>Soit </a:t>
            </a:r>
          </a:p>
          <a:p>
            <a:pPr rtl="0"/>
            <a:r>
              <a:rPr lang="fr-FR" dirty="0"/>
              <a:t>50€/an</a:t>
            </a:r>
          </a:p>
          <a:p>
            <a:pPr rtl="0"/>
            <a:r>
              <a:rPr lang="fr-FR" dirty="0"/>
              <a:t>Et max</a:t>
            </a:r>
          </a:p>
          <a:p>
            <a:pPr rtl="0"/>
            <a:r>
              <a:rPr lang="fr-FR" dirty="0"/>
              <a:t>370 €/an</a:t>
            </a:r>
          </a:p>
        </p:txBody>
      </p:sp>
      <p:pic>
        <p:nvPicPr>
          <p:cNvPr id="31" name="Espace réservé d’image 30" descr="Icône de pièces de monnaie">
            <a:extLst>
              <a:ext uri="{FF2B5EF4-FFF2-40B4-BE49-F238E27FC236}">
                <a16:creationId xmlns:a16="http://schemas.microsoft.com/office/drawing/2014/main" id="{A1AA205C-54CC-4A28-9B43-520D5A97DD7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8053976-DF5A-4CE2-94FB-5F70C906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fr-FR" dirty="0"/>
              <a:t>Cotisations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9256EF6-3CDE-4ADE-8753-BF5040E3C6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93518" y="4563426"/>
            <a:ext cx="1620000" cy="170101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fr-FR" b="1" dirty="0">
                <a:solidFill>
                  <a:schemeClr val="accent2"/>
                </a:solidFill>
              </a:rPr>
              <a:t>0,3% </a:t>
            </a:r>
            <a:r>
              <a:rPr lang="fr-FR" dirty="0"/>
              <a:t>du revenu social et non du BNC.</a:t>
            </a:r>
          </a:p>
          <a:p>
            <a:pPr rtl="0"/>
            <a:r>
              <a:rPr lang="fr-FR" dirty="0"/>
              <a:t>La différence étant souvent les « </a:t>
            </a:r>
            <a:r>
              <a:rPr lang="fr-FR" dirty="0" err="1"/>
              <a:t>madelins</a:t>
            </a:r>
            <a:r>
              <a:rPr lang="fr-FR" dirty="0"/>
              <a:t> » et quelques particularités</a:t>
            </a:r>
          </a:p>
        </p:txBody>
      </p:sp>
      <p:pic>
        <p:nvPicPr>
          <p:cNvPr id="21" name="Espace réservé d’image 20" descr="Image d’un lecteur de glycémie électronique et d’un flacon de bandes de test vide couché.">
            <a:extLst>
              <a:ext uri="{FF2B5EF4-FFF2-40B4-BE49-F238E27FC236}">
                <a16:creationId xmlns:a16="http://schemas.microsoft.com/office/drawing/2014/main" id="{F4941105-96AE-42F4-A7DC-B53030B853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0FC2AC-377D-452C-9D03-2F9F7AC5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/>
              <a:t>page </a:t>
            </a:r>
            <a:fld id="{19B51A1E-902D-48AF-9020-955120F399B6}" type="slidenum">
              <a:rPr lang="fr-FR" smtClean="0"/>
              <a:pPr rtl="0"/>
              <a:t>4</a:t>
            </a:fld>
            <a:endParaRPr lang="fr-FR" dirty="0"/>
          </a:p>
        </p:txBody>
      </p:sp>
      <p:sp>
        <p:nvSpPr>
          <p:cNvPr id="25" name="Rectangle 24" title="Graphisme superposé principal">
            <a:extLst>
              <a:ext uri="{FF2B5EF4-FFF2-40B4-BE49-F238E27FC236}">
                <a16:creationId xmlns:a16="http://schemas.microsoft.com/office/drawing/2014/main" id="{856BDBEA-2EB9-46A6-9498-C171B6423C9B}"/>
              </a:ext>
            </a:extLst>
          </p:cNvPr>
          <p:cNvSpPr/>
          <p:nvPr/>
        </p:nvSpPr>
        <p:spPr bwMode="ltGray"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7" name="Rectangle 16" title="Graphisme superposé">
            <a:extLst>
              <a:ext uri="{FF2B5EF4-FFF2-40B4-BE49-F238E27FC236}">
                <a16:creationId xmlns:a16="http://schemas.microsoft.com/office/drawing/2014/main" id="{C2754AEE-CBBA-41D9-960E-3119BC1B8D1B}"/>
              </a:ext>
            </a:extLst>
          </p:cNvPr>
          <p:cNvSpPr/>
          <p:nvPr/>
        </p:nvSpPr>
        <p:spPr bwMode="invGray"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 rtlCol="0"/>
          <a:lstStyle/>
          <a:p>
            <a:pPr rtl="0"/>
            <a:r>
              <a:rPr lang="fr-FR" dirty="0"/>
              <a:t>IJ - 4° au 90° jours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F28FED25-4DDC-4D72-A54E-3E227B4203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/>
        <p:txBody>
          <a:bodyPr rtlCol="0"/>
          <a:lstStyle/>
          <a:p>
            <a:pPr rtl="0"/>
            <a:r>
              <a:rPr lang="fr-FR" dirty="0"/>
              <a:t>Le nouveau régime conserve une carence de 3 jours.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0E9A40-481E-4D21-84FD-85D7755D8944}"/>
              </a:ext>
            </a:extLst>
          </p:cNvPr>
          <p:cNvSpPr txBox="1"/>
          <p:nvPr/>
        </p:nvSpPr>
        <p:spPr>
          <a:xfrm>
            <a:off x="11091633" y="5759116"/>
            <a:ext cx="962795" cy="961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d’image 30" descr="Icône de cible">
            <a:extLst>
              <a:ext uri="{FF2B5EF4-FFF2-40B4-BE49-F238E27FC236}">
                <a16:creationId xmlns:a16="http://schemas.microsoft.com/office/drawing/2014/main" id="{146C3774-1A16-4CEA-B0D9-21F4D70DD683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4D1680A-25DD-42DD-B066-2294665CF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Montant variable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FBEF8A3-3B79-4A1D-83CE-3501D6E1E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6819" y="2860540"/>
            <a:ext cx="1620000" cy="726404"/>
          </a:xfrm>
        </p:spPr>
        <p:txBody>
          <a:bodyPr rtlCol="0"/>
          <a:lstStyle/>
          <a:p>
            <a:pPr rtl="0"/>
            <a:r>
              <a:rPr lang="fr-FR" dirty="0"/>
              <a:t>1/730° du dernier résultat connu</a:t>
            </a:r>
          </a:p>
          <a:p>
            <a:pPr rtl="0"/>
            <a:r>
              <a:rPr lang="fr-FR" dirty="0"/>
              <a:t>(revenu social)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33" name="Espace réservé d’image 32" descr="Icône de conférencier devant un pupitre">
            <a:extLst>
              <a:ext uri="{FF2B5EF4-FFF2-40B4-BE49-F238E27FC236}">
                <a16:creationId xmlns:a16="http://schemas.microsoft.com/office/drawing/2014/main" id="{34FE467F-DFCB-454B-9B3B-9C4BF433B3C6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F157E51-898F-41B4-8235-6C34BBCD749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57678" y="2310044"/>
            <a:ext cx="1620000" cy="550496"/>
          </a:xfrm>
        </p:spPr>
        <p:txBody>
          <a:bodyPr rtlCol="0"/>
          <a:lstStyle/>
          <a:p>
            <a:pPr rtl="0"/>
            <a:r>
              <a:rPr lang="fr-FR" dirty="0"/>
              <a:t>Minima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724B20D-50EC-427F-9E2C-81625A7AC44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657678" y="2860540"/>
            <a:ext cx="1620000" cy="726404"/>
          </a:xfrm>
        </p:spPr>
        <p:txBody>
          <a:bodyPr rtlCol="0"/>
          <a:lstStyle/>
          <a:p>
            <a:pPr rtl="0"/>
            <a:r>
              <a:rPr lang="fr-FR" dirty="0"/>
              <a:t>22€/jour</a:t>
            </a:r>
          </a:p>
          <a:p>
            <a:pPr rtl="0"/>
            <a:r>
              <a:rPr lang="fr-FR" dirty="0"/>
              <a:t>En calendaires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35" name="Espace réservé d’image 34" descr="Icône de réseau">
            <a:extLst>
              <a:ext uri="{FF2B5EF4-FFF2-40B4-BE49-F238E27FC236}">
                <a16:creationId xmlns:a16="http://schemas.microsoft.com/office/drawing/2014/main" id="{7AF56B60-D53D-40A4-82F9-B1DEB9644A3D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FDE267D-5AD5-4C76-A976-43EDB64DB1F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r>
              <a:rPr lang="fr-FR" dirty="0"/>
              <a:t>Maxima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8DB01-FA52-44DB-A820-8E4A194D9F8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26819" y="5721826"/>
            <a:ext cx="1620000" cy="726404"/>
          </a:xfrm>
        </p:spPr>
        <p:txBody>
          <a:bodyPr rtlCol="0"/>
          <a:lstStyle/>
          <a:p>
            <a:pPr rtl="0"/>
            <a:r>
              <a:rPr lang="fr-FR" dirty="0"/>
              <a:t>169€/jour</a:t>
            </a:r>
          </a:p>
          <a:p>
            <a:pPr rtl="0"/>
            <a:r>
              <a:rPr lang="fr-FR" dirty="0"/>
              <a:t>En calendaires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37" name="Espace réservé d’image 36" descr="Icône de mégaphone">
            <a:extLst>
              <a:ext uri="{FF2B5EF4-FFF2-40B4-BE49-F238E27FC236}">
                <a16:creationId xmlns:a16="http://schemas.microsoft.com/office/drawing/2014/main" id="{1701A2E9-D331-4627-A32A-658F1BDB82EF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DDC6D72-DCF6-41AE-B39D-609AE438F2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r>
              <a:rPr lang="fr-FR" dirty="0"/>
              <a:t>Règle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1B6F490-8CEC-444D-ADC0-E8B315EA3B5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657678" y="5721826"/>
            <a:ext cx="1620000" cy="726404"/>
          </a:xfrm>
        </p:spPr>
        <p:txBody>
          <a:bodyPr rtlCol="0"/>
          <a:lstStyle/>
          <a:p>
            <a:pPr rtl="0"/>
            <a:r>
              <a:rPr lang="fr-FR" dirty="0"/>
              <a:t>Le minima et maxima est en fait la limite sur 3 PASS et mini 40% PASS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28" name="Espace réservé d’image 27" descr="Bras et cadran gradué de tensiomètre">
            <a:extLst>
              <a:ext uri="{FF2B5EF4-FFF2-40B4-BE49-F238E27FC236}">
                <a16:creationId xmlns:a16="http://schemas.microsoft.com/office/drawing/2014/main" id="{4B4A8784-FED8-4626-8883-762E38E96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0431BB-7E59-4D2E-B4E7-CA454CF9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/>
              <a:t>page </a:t>
            </a:r>
            <a:fld id="{19B51A1E-902D-48AF-9020-955120F399B6}" type="slidenum">
              <a:rPr lang="fr-FR" smtClean="0"/>
              <a:pPr rtl="0"/>
              <a:t>5</a:t>
            </a:fld>
            <a:endParaRPr lang="fr-FR" dirty="0"/>
          </a:p>
        </p:txBody>
      </p:sp>
      <p:sp>
        <p:nvSpPr>
          <p:cNvPr id="20" name="Rectangle 19" title="Graphisme superposé">
            <a:extLst>
              <a:ext uri="{FF2B5EF4-FFF2-40B4-BE49-F238E27FC236}">
                <a16:creationId xmlns:a16="http://schemas.microsoft.com/office/drawing/2014/main" id="{C737364B-3FFB-4CAE-B936-630FCC5E93B5}"/>
              </a:ext>
            </a:extLst>
          </p:cNvPr>
          <p:cNvSpPr/>
          <p:nvPr/>
        </p:nvSpPr>
        <p:spPr bwMode="invGray">
          <a:xfrm rot="5400000">
            <a:off x="7151843" y="2919259"/>
            <a:ext cx="3292473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9D4394E-B587-4CD9-96D1-650A82CA0197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 rtlCol="0"/>
          <a:lstStyle/>
          <a:p>
            <a:pPr rtl="0"/>
            <a:r>
              <a:rPr lang="fr-FR" dirty="0"/>
              <a:t>Montant I.J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154CB10-3BB7-4C3D-9275-80A6E79BD7C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/>
        <p:txBody>
          <a:bodyPr rtlCol="0"/>
          <a:lstStyle/>
          <a:p>
            <a:pPr rtl="0"/>
            <a:r>
              <a:rPr lang="fr-FR" dirty="0"/>
              <a:t>La CPAM va donc vous verser une indemnités journalières après 3 jours de carence et ce jusqu’au 90° jour.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AC52F23-1726-459C-BF33-9DA96037EFAD}"/>
              </a:ext>
            </a:extLst>
          </p:cNvPr>
          <p:cNvSpPr txBox="1"/>
          <p:nvPr/>
        </p:nvSpPr>
        <p:spPr>
          <a:xfrm>
            <a:off x="11091633" y="5759116"/>
            <a:ext cx="962795" cy="961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91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’image 14" descr="Appareil d’optométrie avec fauteuil de patient en arrière-plan et une main placée sous l’appareil.">
            <a:extLst>
              <a:ext uri="{FF2B5EF4-FFF2-40B4-BE49-F238E27FC236}">
                <a16:creationId xmlns:a16="http://schemas.microsoft.com/office/drawing/2014/main" id="{C675E008-A5DF-4639-84DF-6071C1580B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Espace réservé d’image 7" descr="Image vue d’en haut d’un clavier d’ordinateur portable et d’un bras posé sur la table">
            <a:extLst>
              <a:ext uri="{FF2B5EF4-FFF2-40B4-BE49-F238E27FC236}">
                <a16:creationId xmlns:a16="http://schemas.microsoft.com/office/drawing/2014/main" id="{F0CDEBE3-63F4-4845-BE8F-EF94E69657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6641052" y="136525"/>
            <a:ext cx="4313008" cy="6584950"/>
          </a:xfrm>
        </p:spPr>
      </p:pic>
      <p:sp>
        <p:nvSpPr>
          <p:cNvPr id="9" name="Rectangle 8" title="Graphisme superposé">
            <a:extLst>
              <a:ext uri="{FF2B5EF4-FFF2-40B4-BE49-F238E27FC236}">
                <a16:creationId xmlns:a16="http://schemas.microsoft.com/office/drawing/2014/main" id="{3C4C820F-048F-4850-8903-A21A509419E9}"/>
              </a:ext>
            </a:extLst>
          </p:cNvPr>
          <p:cNvSpPr/>
          <p:nvPr/>
        </p:nvSpPr>
        <p:spPr bwMode="invGray"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 rtlCol="0"/>
          <a:lstStyle/>
          <a:p>
            <a:pPr rtl="0"/>
            <a:r>
              <a:rPr lang="fr-FR" dirty="0"/>
              <a:t>Quid des assurances </a:t>
            </a:r>
            <a:r>
              <a:rPr lang="fr-FR" dirty="0" err="1"/>
              <a:t>Madelins</a:t>
            </a:r>
            <a:r>
              <a:rPr lang="fr-FR" dirty="0"/>
              <a:t> 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F606456-BEB8-424C-8C7C-E9B311D7C337}"/>
              </a:ext>
            </a:extLst>
          </p:cNvPr>
          <p:cNvSpPr>
            <a:spLocks noGrp="1"/>
          </p:cNvSpPr>
          <p:nvPr>
            <p:ph idx="1"/>
          </p:nvPr>
        </p:nvSpPr>
        <p:spPr bwMode="black"/>
        <p:txBody>
          <a:bodyPr rtlCol="0"/>
          <a:lstStyle/>
          <a:p>
            <a:pPr marL="0" indent="0" rtl="0">
              <a:buNone/>
            </a:pPr>
            <a:r>
              <a:rPr lang="fr-FR" dirty="0"/>
              <a:t>La Carpimko a réformé le 31 mai 2019 ses IJ, passant du 91° jour au 1095°</a:t>
            </a:r>
          </a:p>
          <a:p>
            <a:pPr marL="0" indent="0" rtl="0">
              <a:buNone/>
            </a:pPr>
            <a:r>
              <a:rPr lang="fr-FR" dirty="0"/>
              <a:t>Mais pour autant très peu d’action sur les contrats « </a:t>
            </a:r>
            <a:r>
              <a:rPr lang="fr-FR" dirty="0" err="1"/>
              <a:t>Madelins</a:t>
            </a:r>
            <a:r>
              <a:rPr lang="fr-FR" dirty="0"/>
              <a:t> »</a:t>
            </a:r>
          </a:p>
          <a:p>
            <a:pPr marL="0" indent="0" rtl="0">
              <a:buNone/>
            </a:pPr>
            <a:r>
              <a:rPr lang="fr-FR" dirty="0"/>
              <a:t>Quid du conseil des courtiers ?</a:t>
            </a:r>
          </a:p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CC57C3-9D13-4E2B-8E1F-6AF5D1A5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/>
              <a:t>page </a:t>
            </a:r>
            <a:fld id="{19B51A1E-902D-48AF-9020-955120F399B6}" type="slidenum">
              <a:rPr lang="fr-FR" b="1" i="1" smtClean="0"/>
              <a:pPr rtl="0"/>
              <a:t>6</a:t>
            </a:fld>
            <a:endParaRPr lang="fr-FR" b="1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30587D-B200-46F1-B43A-CD6873738621}"/>
              </a:ext>
            </a:extLst>
          </p:cNvPr>
          <p:cNvSpPr txBox="1"/>
          <p:nvPr/>
        </p:nvSpPr>
        <p:spPr>
          <a:xfrm>
            <a:off x="11091633" y="5759116"/>
            <a:ext cx="962795" cy="961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64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1B054-7855-4114-9BCE-0130BF9C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Les règles d’Or des indemnités journalières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29710F-626E-47E6-9916-873AC71C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fr-FR" dirty="0"/>
              <a:t>Les 3 règles d’or à connaitre et analyser</a:t>
            </a:r>
          </a:p>
        </p:txBody>
      </p:sp>
      <p:pic>
        <p:nvPicPr>
          <p:cNvPr id="21" name="Espace réservé d’image 20" descr="Icône représentant un enseignant qui montre un écran">
            <a:extLst>
              <a:ext uri="{FF2B5EF4-FFF2-40B4-BE49-F238E27FC236}">
                <a16:creationId xmlns:a16="http://schemas.microsoft.com/office/drawing/2014/main" id="{29F61CCC-B375-46FD-AC69-F11C1EB5757F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23989-3B52-4E3D-A635-D939C417B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Indemnitaire </a:t>
            </a:r>
          </a:p>
          <a:p>
            <a:pPr rtl="0"/>
            <a:r>
              <a:rPr lang="fr-FR" dirty="0"/>
              <a:t>Forfaitaire</a:t>
            </a:r>
          </a:p>
          <a:p>
            <a:pPr rtl="0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B7F5F9-AC4C-4CA4-ABAB-271F6B44A0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0021" y="4780776"/>
            <a:ext cx="3413127" cy="1645224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fr-FR" dirty="0"/>
              <a:t>Indemnitaire veux souvent dire en déduction du RO (régime obligatoire)</a:t>
            </a:r>
          </a:p>
          <a:p>
            <a:pPr rtl="0"/>
            <a:r>
              <a:rPr lang="fr-FR" dirty="0"/>
              <a:t>Donc si le régime obligatoire vous donne plus, l’assurance vous donne moins</a:t>
            </a:r>
          </a:p>
          <a:p>
            <a:pPr rtl="0"/>
            <a:r>
              <a:rPr lang="fr-FR" dirty="0"/>
              <a:t>Forfaitaire….plus de soucis du RO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23" name="Espace réservé d’image 22" descr="Icône de groupe de personnes">
            <a:extLst>
              <a:ext uri="{FF2B5EF4-FFF2-40B4-BE49-F238E27FC236}">
                <a16:creationId xmlns:a16="http://schemas.microsoft.com/office/drawing/2014/main" id="{E25DFC4C-7C37-49B1-B6A5-9145D825125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FE4ACF-78F8-4143-A8FF-BB1CAF035F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/>
          <a:p>
            <a:pPr rtl="0"/>
            <a:r>
              <a:rPr lang="fr-FR" dirty="0"/>
              <a:t>Taux d’invalidité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71739BB-184A-4F2F-A194-E2AC544726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693617" y="4780776"/>
            <a:ext cx="1620000" cy="1645224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/>
          <a:lstStyle/>
          <a:p>
            <a:pPr rtl="0"/>
            <a:r>
              <a:rPr lang="fr-FR" dirty="0"/>
              <a:t>C’est le taux à partir duquel les invalidités commencent.</a:t>
            </a:r>
          </a:p>
          <a:p>
            <a:pPr rtl="0"/>
            <a:r>
              <a:rPr lang="fr-FR" dirty="0"/>
              <a:t>Plus le taux est bas, plus facilement vous serez indemnisé.</a:t>
            </a:r>
          </a:p>
        </p:txBody>
      </p:sp>
      <p:pic>
        <p:nvPicPr>
          <p:cNvPr id="25" name="Espace réservé d’image 24" descr="Icône de répétition">
            <a:extLst>
              <a:ext uri="{FF2B5EF4-FFF2-40B4-BE49-F238E27FC236}">
                <a16:creationId xmlns:a16="http://schemas.microsoft.com/office/drawing/2014/main" id="{A959DDB7-1BF9-4963-9901-AE8A8DFB830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F1C8737-2F2E-4041-B588-265FBBB0817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fr-FR" dirty="0"/>
              <a:t>Barème retenu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6E85709-7A8D-448D-80D2-31C8C1E22A7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824085" y="4780777"/>
            <a:ext cx="3499009" cy="1411476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/>
          <a:lstStyle/>
          <a:p>
            <a:pPr rtl="0"/>
            <a:r>
              <a:rPr lang="fr-FR" dirty="0"/>
              <a:t>Il faut toujours privilégier les barèmes professionnels.</a:t>
            </a:r>
          </a:p>
          <a:p>
            <a:pPr rtl="0"/>
            <a:r>
              <a:rPr lang="fr-FR" dirty="0"/>
              <a:t>Un pouce n’a pas la même valeur métier selon la main et la profession.</a:t>
            </a:r>
          </a:p>
          <a:p>
            <a:pPr rtl="0"/>
            <a:r>
              <a:rPr lang="fr-FR" dirty="0"/>
              <a:t>Il existe le barème CPAM, croisé et pro entres autres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D3768A-5307-49F8-B634-ACCA9B7C4886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 rtlCol="0"/>
          <a:lstStyle/>
          <a:p>
            <a:pPr rtl="0"/>
            <a:r>
              <a:rPr lang="fr-FR" dirty="0"/>
              <a:t>page </a:t>
            </a:r>
            <a:fld id="{19B51A1E-902D-48AF-9020-955120F399B6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8557AA-E330-46EB-9609-7D07E456B5FA}"/>
              </a:ext>
            </a:extLst>
          </p:cNvPr>
          <p:cNvSpPr txBox="1"/>
          <p:nvPr/>
        </p:nvSpPr>
        <p:spPr>
          <a:xfrm>
            <a:off x="11091633" y="5759116"/>
            <a:ext cx="962795" cy="961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096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3821FC-5A1C-47E8-A586-3177C349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Les indemnités journalières sont un revenu….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E6F3DC0-5F30-4986-B8AE-2B5D7CE3D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33100"/>
            <a:ext cx="4860000" cy="360000"/>
          </a:xfrm>
        </p:spPr>
        <p:txBody>
          <a:bodyPr rtlCol="0"/>
          <a:lstStyle/>
          <a:p>
            <a:pPr rtl="0"/>
            <a:r>
              <a:rPr lang="fr-FR" dirty="0"/>
              <a:t>Social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964BC-35A3-4E70-94B0-3FF95E131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765100"/>
            <a:ext cx="4860000" cy="2238897"/>
          </a:xfrm>
        </p:spPr>
        <p:txBody>
          <a:bodyPr rtlCol="0"/>
          <a:lstStyle/>
          <a:p>
            <a:pPr rtl="0"/>
            <a:r>
              <a:rPr lang="fr-FR" dirty="0"/>
              <a:t>A ce titre, ils supportent donc les cotisations sociales comme un BNC</a:t>
            </a:r>
          </a:p>
          <a:p>
            <a:pPr lvl="1" rtl="0"/>
            <a:r>
              <a:rPr lang="fr-FR" dirty="0"/>
              <a:t>Selon les particularités en revenu classique ou en revenus de remplacement</a:t>
            </a:r>
          </a:p>
          <a:p>
            <a:pPr lvl="1" rtl="0"/>
            <a:r>
              <a:rPr lang="fr-FR" dirty="0"/>
              <a:t>Parfois avec des taux de CSG différents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306B281-9CD0-4712-BC2A-46D16F97EB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5235" y="2333625"/>
            <a:ext cx="4860000" cy="35877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rtl="0">
              <a:buNone/>
            </a:pPr>
            <a:r>
              <a:rPr lang="fr-FR" sz="2400" b="1" dirty="0"/>
              <a:t>Fiscal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A5DB88-69E3-46D5-A161-0AAEFD20F5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5235" y="2765425"/>
            <a:ext cx="4860000" cy="2238375"/>
          </a:xfrm>
        </p:spPr>
        <p:txBody>
          <a:bodyPr rtlCol="0"/>
          <a:lstStyle/>
          <a:p>
            <a:pPr rtl="0"/>
            <a:r>
              <a:rPr lang="fr-FR" dirty="0"/>
              <a:t>Les IJ sont taxables à l’impôt sur le revenu</a:t>
            </a:r>
          </a:p>
          <a:p>
            <a:pPr lvl="1"/>
            <a:r>
              <a:rPr lang="fr-FR" dirty="0"/>
              <a:t>Dans le cadre du BNC</a:t>
            </a:r>
          </a:p>
          <a:p>
            <a:pPr lvl="1"/>
            <a:r>
              <a:rPr lang="fr-FR" dirty="0"/>
              <a:t>En traitement et salaires (cas des IJ </a:t>
            </a:r>
            <a:r>
              <a:rPr lang="fr-FR" dirty="0" err="1"/>
              <a:t>carpimko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FEAF5B-0380-4D9E-AFCD-1C09EBE776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fr-FR" dirty="0"/>
              <a:t>page </a:t>
            </a:r>
            <a:fld id="{19B51A1E-902D-48AF-9020-955120F399B6}" type="slidenum">
              <a:rPr lang="fr-FR" b="1" i="1" smtClean="0"/>
              <a:pPr rtl="0"/>
              <a:t>8</a:t>
            </a:fld>
            <a:endParaRPr lang="fr-FR" b="1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70261D-4D9A-4E3A-A298-76336B9163DB}"/>
              </a:ext>
            </a:extLst>
          </p:cNvPr>
          <p:cNvSpPr txBox="1"/>
          <p:nvPr/>
        </p:nvSpPr>
        <p:spPr>
          <a:xfrm>
            <a:off x="11091633" y="5759116"/>
            <a:ext cx="962795" cy="961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86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6" descr="Stéthoscope et bras illustrant le contrôle de la tension artérielle d’un patient par un médecin.  Sur l’image figurent un tensiomètre et un porte-bloc.">
            <a:extLst>
              <a:ext uri="{FF2B5EF4-FFF2-40B4-BE49-F238E27FC236}">
                <a16:creationId xmlns:a16="http://schemas.microsoft.com/office/drawing/2014/main" id="{4414D423-B276-4148-A337-5693724BB04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25" y="136525"/>
            <a:ext cx="11909425" cy="6584950"/>
          </a:xfrm>
        </p:spPr>
      </p:pic>
      <p:sp>
        <p:nvSpPr>
          <p:cNvPr id="26" name="Rectangle 25" title="Graphisme superposé">
            <a:extLst>
              <a:ext uri="{FF2B5EF4-FFF2-40B4-BE49-F238E27FC236}">
                <a16:creationId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5560377" y="5018363"/>
            <a:ext cx="5085650" cy="693187"/>
          </a:xfrm>
        </p:spPr>
        <p:txBody>
          <a:bodyPr rtlCol="0"/>
          <a:lstStyle/>
          <a:p>
            <a:pPr algn="l" rtl="0"/>
            <a:r>
              <a:rPr lang="fr-FR" sz="2500" dirty="0"/>
              <a:t>Nouvelles indemnités journalières :</a:t>
            </a:r>
            <a:br>
              <a:rPr lang="fr-FR" sz="2500" dirty="0"/>
            </a:br>
            <a:r>
              <a:rPr lang="fr-FR" sz="2500" dirty="0"/>
              <a:t> </a:t>
            </a:r>
            <a:r>
              <a:rPr lang="fr-FR" sz="2500" dirty="0">
                <a:solidFill>
                  <a:schemeClr val="accent2"/>
                </a:solidFill>
              </a:rPr>
              <a:t>90 premiers jours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5573044" y="5711550"/>
            <a:ext cx="5085650" cy="336912"/>
          </a:xfrm>
        </p:spPr>
        <p:txBody>
          <a:bodyPr rtlCol="0"/>
          <a:lstStyle/>
          <a:p>
            <a:pPr algn="l" rtl="0"/>
            <a:r>
              <a:rPr lang="fr-FR" sz="2000" dirty="0"/>
              <a:t>Applicable à partir du 1 juillet 2021</a:t>
            </a:r>
          </a:p>
        </p:txBody>
      </p:sp>
      <p:sp>
        <p:nvSpPr>
          <p:cNvPr id="15" name="Zone de texte 14">
            <a:extLst>
              <a:ext uri="{FF2B5EF4-FFF2-40B4-BE49-F238E27FC236}">
                <a16:creationId xmlns:a16="http://schemas.microsoft.com/office/drawing/2014/main" id="{1C9B0FB2-7357-4302-82D6-6D3353A7D25D}"/>
              </a:ext>
            </a:extLst>
          </p:cNvPr>
          <p:cNvSpPr txBox="1"/>
          <p:nvPr/>
        </p:nvSpPr>
        <p:spPr bwMode="black">
          <a:xfrm>
            <a:off x="8732939" y="344840"/>
            <a:ext cx="2073438" cy="510378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400"/>
              </a:lnSpc>
            </a:pPr>
            <a:r>
              <a:rPr lang="fr-FR" sz="3200" b="1" spc="-150" dirty="0" err="1">
                <a:solidFill>
                  <a:schemeClr val="bg1"/>
                </a:solidFill>
              </a:rPr>
              <a:t>Contoso</a:t>
            </a:r>
            <a:br>
              <a:rPr lang="fr-FR" sz="3200" b="1" spc="-150" baseline="0" dirty="0">
                <a:solidFill>
                  <a:schemeClr val="bg1"/>
                </a:solidFill>
              </a:rPr>
            </a:br>
            <a:r>
              <a:rPr lang="fr-FR" sz="1500" b="0" spc="0" dirty="0">
                <a:solidFill>
                  <a:schemeClr val="bg1"/>
                </a:solidFill>
              </a:rPr>
              <a:t>Pharmaceuticals</a:t>
            </a:r>
            <a:endParaRPr lang="fr-FR" sz="1500" b="0" spc="0" baseline="0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75C730D-C9CB-41A0-A37A-2CD700CA0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49" y="344840"/>
            <a:ext cx="2811139" cy="968781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1FA065B8-8DBA-463E-9763-483FCC8A2AD3}"/>
              </a:ext>
            </a:extLst>
          </p:cNvPr>
          <p:cNvSpPr txBox="1">
            <a:spLocks/>
          </p:cNvSpPr>
          <p:nvPr/>
        </p:nvSpPr>
        <p:spPr bwMode="black">
          <a:xfrm>
            <a:off x="5536444" y="2148162"/>
            <a:ext cx="5085650" cy="2197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Vous souhaitez approfondir certains points ?</a:t>
            </a:r>
          </a:p>
          <a:p>
            <a:pPr algn="ctr"/>
            <a:r>
              <a:rPr lang="fr-FR" dirty="0"/>
              <a:t>Vous avez des questionnements ?</a:t>
            </a:r>
          </a:p>
          <a:p>
            <a:pPr algn="ctr"/>
            <a:r>
              <a:rPr lang="fr-FR" dirty="0"/>
              <a:t> N’hésitez pas à nous contacter :</a:t>
            </a:r>
          </a:p>
          <a:p>
            <a:pPr algn="ctr"/>
            <a:r>
              <a:rPr lang="fr-FR" dirty="0"/>
              <a:t> </a:t>
            </a:r>
            <a:r>
              <a:rPr lang="fr-FR" b="1" dirty="0"/>
              <a:t>contact@comptabilite-sante.com </a:t>
            </a:r>
          </a:p>
        </p:txBody>
      </p:sp>
    </p:spTree>
    <p:extLst>
      <p:ext uri="{BB962C8B-B14F-4D97-AF65-F5344CB8AC3E}">
        <p14:creationId xmlns:p14="http://schemas.microsoft.com/office/powerpoint/2010/main" val="6144442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28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31B0C1"/>
      </a:accent1>
      <a:accent2>
        <a:srgbClr val="CB488B"/>
      </a:accent2>
      <a:accent3>
        <a:srgbClr val="BC9230"/>
      </a:accent3>
      <a:accent4>
        <a:srgbClr val="126974"/>
      </a:accent4>
      <a:accent5>
        <a:srgbClr val="C13131"/>
      </a:accent5>
      <a:accent6>
        <a:srgbClr val="8E8016"/>
      </a:accent6>
      <a:hlink>
        <a:srgbClr val="31B0C1"/>
      </a:hlink>
      <a:folHlink>
        <a:srgbClr val="31B0C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0347_TF89652269" id="{8E62C668-D100-4B99-8CE1-FC21FAE7A38D}" vid="{CD2FD405-76FE-477D-BAD0-31039412AB8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la santé</Template>
  <TotalTime>0</TotalTime>
  <Words>650</Words>
  <Application>Microsoft Office PowerPoint</Application>
  <PresentationFormat>Grand écran</PresentationFormat>
  <Paragraphs>110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Lato</vt:lpstr>
      <vt:lpstr>Times New Roman</vt:lpstr>
      <vt:lpstr>Thème Office</vt:lpstr>
      <vt:lpstr>Nouvelles indemnités journalières : 90 premiers jours</vt:lpstr>
      <vt:lpstr>IJ - après 90 jours</vt:lpstr>
      <vt:lpstr>Problème : en défaut de santé que se passe-t’il ?</vt:lpstr>
      <vt:lpstr>IJ - 4° au 90° jours</vt:lpstr>
      <vt:lpstr>Montant I.J</vt:lpstr>
      <vt:lpstr>Quid des assurances Madelins ?</vt:lpstr>
      <vt:lpstr>Les règles d’Or des indemnités journalières</vt:lpstr>
      <vt:lpstr>Les indemnités journalières sont un revenu….</vt:lpstr>
      <vt:lpstr>Nouvelles indemnités journalières :  90 premiers jours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Nouvelles indemnités journalières : 90 premiers jours</dc:title>
  <dc:creator>Elruizo</dc:creator>
  <cp:lastModifiedBy>Angèle</cp:lastModifiedBy>
  <cp:revision>9</cp:revision>
  <dcterms:created xsi:type="dcterms:W3CDTF">2021-04-29T08:02:25Z</dcterms:created>
  <dcterms:modified xsi:type="dcterms:W3CDTF">2021-04-30T09:49:10Z</dcterms:modified>
</cp:coreProperties>
</file>